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8" r:id="rId1"/>
  </p:sldMasterIdLst>
  <p:sldIdLst>
    <p:sldId id="267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5" autoAdjust="0"/>
    <p:restoredTop sz="94660"/>
  </p:normalViewPr>
  <p:slideViewPr>
    <p:cSldViewPr snapToGrid="0">
      <p:cViewPr varScale="1">
        <p:scale>
          <a:sx n="89" d="100"/>
          <a:sy n="89" d="100"/>
        </p:scale>
        <p:origin x="21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6701" units="1/cm"/>
        </inkml:channelProperties>
      </inkml:inkSource>
      <inkml:timestamp xml:id="ts0" timeString="2023-12-19T01:52:19.3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33249 18027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9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6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6665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70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5718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31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10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90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780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03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5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3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2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74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06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053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4" Type="http://schemas.openxmlformats.org/officeDocument/2006/relationships/customXml" Target="../ink/ink1.xml"/><Relationship Id="rId9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12.png"/><Relationship Id="rId5" Type="http://schemas.openxmlformats.org/officeDocument/2006/relationships/image" Target="../media/image1.jpg"/><Relationship Id="rId10" Type="http://schemas.openxmlformats.org/officeDocument/2006/relationships/image" Target="../media/image16.png"/><Relationship Id="rId4" Type="http://schemas.openxmlformats.org/officeDocument/2006/relationships/image" Target="../media/image6.jp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2.png"/><Relationship Id="rId5" Type="http://schemas.openxmlformats.org/officeDocument/2006/relationships/image" Target="../media/image9.jp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8" t="9259" r="33934" b="10608"/>
          <a:stretch/>
        </p:blipFill>
        <p:spPr>
          <a:xfrm>
            <a:off x="1026210" y="1754561"/>
            <a:ext cx="1309643" cy="328745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3" name="TextBox 2"/>
          <p:cNvSpPr txBox="1"/>
          <p:nvPr/>
        </p:nvSpPr>
        <p:spPr>
          <a:xfrm>
            <a:off x="2580830" y="3727562"/>
            <a:ext cx="5554766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Codex Drink Marketing Analysis Report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747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10">
        <p:fade/>
      </p:transition>
    </mc:Choice>
    <mc:Fallback xmlns="">
      <p:transition spd="med" advTm="100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4267" y="1023491"/>
            <a:ext cx="6775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 </a:t>
            </a:r>
            <a:r>
              <a:rPr lang="en-US" dirty="0"/>
              <a:t>Which area of business should we focus more on our product development? (Branding/taste/availability)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 have to focus more on Branding and Availability.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730240" y="3841996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0951336" y="4929314"/>
            <a:ext cx="645795" cy="14065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1274234" y="4929315"/>
            <a:ext cx="645795" cy="14065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4135"/>
            <a:ext cx="3478138" cy="3473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3" t="28396" r="30841" b="30973"/>
          <a:stretch/>
        </p:blipFill>
        <p:spPr>
          <a:xfrm>
            <a:off x="3658586" y="2028514"/>
            <a:ext cx="6797478" cy="34883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78280" y="480133"/>
            <a:ext cx="487110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Codex </a:t>
            </a:r>
            <a:r>
              <a:rPr lang="en-US" sz="2400" dirty="0" smtClean="0"/>
              <a:t>marketing </a:t>
            </a:r>
            <a:r>
              <a:rPr lang="en-US" sz="2400" dirty="0"/>
              <a:t>Analysis Report</a:t>
            </a:r>
          </a:p>
        </p:txBody>
      </p:sp>
    </p:spTree>
    <p:extLst>
      <p:ext uri="{BB962C8B-B14F-4D97-AF65-F5344CB8AC3E}">
        <p14:creationId xmlns:p14="http://schemas.microsoft.com/office/powerpoint/2010/main" val="154931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"/>
    </mc:Choice>
    <mc:Fallback xmlns="">
      <p:transition spd="slow" advTm="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0065" y="1122570"/>
            <a:ext cx="5578704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What immediate improvements can we bring to the product?</a:t>
            </a:r>
          </a:p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 have to increase the Availabity and brand reputation </a:t>
            </a:r>
          </a:p>
          <a:p>
            <a:endParaRPr lang="en-US" sz="1350" dirty="0"/>
          </a:p>
        </p:txBody>
      </p:sp>
      <p:sp>
        <p:nvSpPr>
          <p:cNvPr id="11" name="Rectangle 10"/>
          <p:cNvSpPr/>
          <p:nvPr/>
        </p:nvSpPr>
        <p:spPr>
          <a:xfrm>
            <a:off x="5730240" y="3841996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0856011" y="1524544"/>
            <a:ext cx="645795" cy="14065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0415172" y="1524544"/>
            <a:ext cx="645795" cy="14065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672"/>
            <a:ext cx="4114788" cy="36653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8828" y="230701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What should be the ideal price of our product?</a:t>
            </a:r>
          </a:p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50-99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4114788" y="5124041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Who should be our target audience, and why?</a:t>
            </a:r>
          </a:p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19-30  years people are our target audience.</a:t>
            </a:r>
          </a:p>
        </p:txBody>
      </p:sp>
      <p:sp>
        <p:nvSpPr>
          <p:cNvPr id="6" name="Rectangle 5"/>
          <p:cNvSpPr/>
          <p:nvPr/>
        </p:nvSpPr>
        <p:spPr>
          <a:xfrm>
            <a:off x="4114788" y="434593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Who can be a brand ambassador, and why?</a:t>
            </a:r>
          </a:p>
          <a:p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114788" y="2931133"/>
            <a:ext cx="7559046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What kind of marketing campaigns, offers, and discounts we can run?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 Can give free samples in malls, markets.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5 -8 percent discount.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Run contests on social media platforms with</a:t>
            </a:r>
          </a:p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the chance to win discounts or free products.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r>
              <a:rPr lang="en-US" sz="1350" dirty="0"/>
              <a:t>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 suggest cricket player like virat-kohli, Dhoni.</a:t>
            </a:r>
          </a:p>
          <a:p>
            <a:endParaRPr lang="en-US" sz="1350" dirty="0"/>
          </a:p>
        </p:txBody>
      </p:sp>
      <p:sp>
        <p:nvSpPr>
          <p:cNvPr id="14" name="TextBox 13"/>
          <p:cNvSpPr txBox="1"/>
          <p:nvPr/>
        </p:nvSpPr>
        <p:spPr>
          <a:xfrm>
            <a:off x="2478280" y="480133"/>
            <a:ext cx="487110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Codex </a:t>
            </a:r>
            <a:r>
              <a:rPr lang="en-US" sz="2400" dirty="0" smtClean="0"/>
              <a:t>marketing </a:t>
            </a:r>
            <a:r>
              <a:rPr lang="en-US" sz="2400" dirty="0"/>
              <a:t>Analysis Report</a:t>
            </a:r>
          </a:p>
        </p:txBody>
      </p:sp>
    </p:spTree>
    <p:extLst>
      <p:ext uri="{BB962C8B-B14F-4D97-AF65-F5344CB8AC3E}">
        <p14:creationId xmlns:p14="http://schemas.microsoft.com/office/powerpoint/2010/main" val="250580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"/>
    </mc:Choice>
    <mc:Fallback xmlns="">
      <p:transition spd="slow" advTm="1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14115" y="318869"/>
            <a:ext cx="487110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Codex </a:t>
            </a:r>
            <a:r>
              <a:rPr lang="en-US" sz="2400" dirty="0" smtClean="0"/>
              <a:t>marketing </a:t>
            </a:r>
            <a:r>
              <a:rPr lang="en-US" sz="2400" dirty="0"/>
              <a:t>Analysis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8" t="9259" r="33934" b="10608"/>
          <a:stretch/>
        </p:blipFill>
        <p:spPr>
          <a:xfrm>
            <a:off x="1026210" y="1754561"/>
            <a:ext cx="1309643" cy="328745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3" name="TextBox 2"/>
          <p:cNvSpPr txBox="1"/>
          <p:nvPr/>
        </p:nvSpPr>
        <p:spPr>
          <a:xfrm>
            <a:off x="2469735" y="1967129"/>
            <a:ext cx="7195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Codex </a:t>
            </a:r>
            <a:r>
              <a:rPr lang="en-US" dirty="0"/>
              <a:t>is a German beverage company that is aiming to make its mark in the Indian market. A few months ago, they launched their energy drink in 10 cities in India.</a:t>
            </a:r>
          </a:p>
          <a:p>
            <a:endParaRPr lang="en-US" dirty="0"/>
          </a:p>
          <a:p>
            <a:r>
              <a:rPr lang="en-US" dirty="0"/>
              <a:t>Their Marketing team is responsible for increasing brand awareness, market share, and product development. They conducted a survey in those 10 cities and received results from 10k respondents. Peter Pandey, a marketing data analyst is tasked to convert these survey results to meaningful insights which the team can use to drive actions.</a:t>
            </a:r>
          </a:p>
        </p:txBody>
      </p:sp>
    </p:spTree>
    <p:extLst>
      <p:ext uri="{BB962C8B-B14F-4D97-AF65-F5344CB8AC3E}">
        <p14:creationId xmlns:p14="http://schemas.microsoft.com/office/powerpoint/2010/main" val="97113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10">
        <p:fade/>
      </p:transition>
    </mc:Choice>
    <mc:Fallback>
      <p:transition spd="med" advTm="100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8" t="9259" r="33934" b="10608"/>
          <a:stretch/>
        </p:blipFill>
        <p:spPr>
          <a:xfrm>
            <a:off x="1437142" y="1087990"/>
            <a:ext cx="1181100" cy="2791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8" t="9259" r="33934" b="10608"/>
          <a:stretch/>
        </p:blipFill>
        <p:spPr>
          <a:xfrm>
            <a:off x="733684" y="1102089"/>
            <a:ext cx="1181100" cy="27916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5100" y="1482094"/>
            <a:ext cx="3489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a.Who prefers energy drink more?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Male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18242" y="3320060"/>
            <a:ext cx="3489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b.which age group prefers energy drinks more? 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19-30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99090" y="3801315"/>
            <a:ext cx="4572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c.Which type of marketing reaches the most Youth (15-30)?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Online ads</a:t>
            </a:r>
          </a:p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76485" y="428176"/>
            <a:ext cx="487110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Codex </a:t>
            </a:r>
            <a:r>
              <a:rPr lang="en-US" sz="2400" dirty="0" smtClean="0"/>
              <a:t>marketing </a:t>
            </a:r>
            <a:r>
              <a:rPr lang="en-US" sz="2400" dirty="0"/>
              <a:t>Analysis Report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450080" y="2066868"/>
            <a:ext cx="2249823" cy="11121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775" y="2066868"/>
            <a:ext cx="2100524" cy="1112167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2222060" y="4298936"/>
            <a:ext cx="2375577" cy="129001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6" t="46983" r="71286" b="38078"/>
          <a:stretch/>
        </p:blipFill>
        <p:spPr>
          <a:xfrm>
            <a:off x="2222059" y="4298936"/>
            <a:ext cx="2119204" cy="1286101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5997200" y="4865669"/>
            <a:ext cx="2787877" cy="135824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99" y="4865669"/>
            <a:ext cx="2599869" cy="13582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4" t="19596" r="37373" b="26174"/>
          <a:stretch/>
        </p:blipFill>
        <p:spPr>
          <a:xfrm>
            <a:off x="7144731" y="1011700"/>
            <a:ext cx="492813" cy="1000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8249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0010">
        <p:cut/>
      </p:transition>
    </mc:Choice>
    <mc:Fallback xmlns="">
      <p:transition advTm="1001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6185" y="1091062"/>
            <a:ext cx="504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a.What are the preferred ingredients of energy drinks among respondents?    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Caffeine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1876" y="3090059"/>
            <a:ext cx="4853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b. What packaging preferences do respondents have for energy drinks?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Compact and portable cans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30240" y="3841996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" y="2623559"/>
            <a:ext cx="4755569" cy="42344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3432952" y="4520725"/>
            <a:ext cx="976347" cy="21274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2773680" y="4520725"/>
            <a:ext cx="969378" cy="21274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0501230" y="5724540"/>
              <a:ext cx="270" cy="27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53800" y="6426360"/>
                <a:ext cx="32040" cy="1270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/>
          <p:cNvSpPr txBox="1"/>
          <p:nvPr/>
        </p:nvSpPr>
        <p:spPr>
          <a:xfrm>
            <a:off x="3076485" y="428176"/>
            <a:ext cx="487110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Codex </a:t>
            </a:r>
            <a:r>
              <a:rPr lang="en-US" sz="2400" dirty="0" smtClean="0"/>
              <a:t>marketing </a:t>
            </a:r>
            <a:r>
              <a:rPr lang="en-US" sz="2400" dirty="0"/>
              <a:t>Analysis Report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63869" y="1689833"/>
            <a:ext cx="2497365" cy="11121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869" y="1711209"/>
            <a:ext cx="2283722" cy="108396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6247239" y="4262794"/>
            <a:ext cx="2768574" cy="125813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9" t="47482" r="66253" b="38309"/>
          <a:stretch/>
        </p:blipFill>
        <p:spPr>
          <a:xfrm>
            <a:off x="6247240" y="4262795"/>
            <a:ext cx="2521018" cy="12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4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08"/>
    </mc:Choice>
    <mc:Fallback xmlns="">
      <p:transition spd="slow" advTm="2070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7176" x="9848850" y="5181600"/>
          <p14:tracePt t="7180" x="9664700" y="5041900"/>
          <p14:tracePt t="7386" x="9296400" y="4787900"/>
          <p14:tracePt t="7392" x="9023350" y="4629150"/>
          <p14:tracePt t="7400" x="8724900" y="4470400"/>
          <p14:tracePt t="7409" x="8293100" y="4254500"/>
          <p14:tracePt t="7427" x="7829550" y="4038600"/>
          <p14:tracePt t="7444" x="7486650" y="3898900"/>
          <p14:tracePt t="7459" x="7245350" y="3765550"/>
          <p14:tracePt t="7476" x="7010400" y="3619500"/>
          <p14:tracePt t="7493" x="6953250" y="3575050"/>
          <p14:tracePt t="7509" x="6921500" y="3549650"/>
          <p14:tracePt t="7526" x="6908800" y="3530600"/>
          <p14:tracePt t="7544" x="6896100" y="3517900"/>
          <p14:tracePt t="7559" x="6896100" y="3511550"/>
          <p14:tracePt t="8468" x="6724650" y="3384550"/>
          <p14:tracePt t="8489" x="6362700" y="3168650"/>
          <p14:tracePt t="8496" x="5949950" y="2870200"/>
          <p14:tracePt t="8510" x="5607050" y="2597150"/>
          <p14:tracePt t="8527" x="5251450" y="2298700"/>
          <p14:tracePt t="8543" x="4756150" y="1816100"/>
          <p14:tracePt t="8559" x="4603750" y="1612900"/>
          <p14:tracePt t="8575" x="4489450" y="1390650"/>
          <p14:tracePt t="8592" x="4419600" y="1162050"/>
          <p14:tracePt t="8609" x="4387850" y="1060450"/>
          <p14:tracePt t="8626" x="4375150" y="1016000"/>
          <p14:tracePt t="8642" x="4368800" y="977900"/>
          <p14:tracePt t="8659" x="4368800" y="965200"/>
          <p14:tracePt t="8675" x="4362450" y="952500"/>
          <p14:tracePt t="8692" x="4362450" y="939800"/>
          <p14:tracePt t="8709" x="4362450" y="933450"/>
          <p14:tracePt t="8752" x="4362450" y="927100"/>
          <p14:tracePt t="8766" x="4356100" y="927100"/>
          <p14:tracePt t="8780" x="4349750" y="927100"/>
          <p14:tracePt t="8829" x="4343400" y="927100"/>
          <p14:tracePt t="8851" x="4337050" y="927100"/>
          <p14:tracePt t="8866" x="4330700" y="927100"/>
          <p14:tracePt t="8907" x="4324350" y="933450"/>
          <p14:tracePt t="8929" x="4318000" y="939800"/>
          <p14:tracePt t="8950" x="4311650" y="946150"/>
          <p14:tracePt t="8957" x="4305300" y="952500"/>
          <p14:tracePt t="8965" x="4298950" y="958850"/>
          <p14:tracePt t="8975" x="4273550" y="996950"/>
          <p14:tracePt t="8993" x="4260850" y="1016000"/>
          <p14:tracePt t="9009" x="4248150" y="1022350"/>
          <p14:tracePt t="9025" x="4241800" y="1047750"/>
          <p14:tracePt t="9042" x="4229100" y="1054100"/>
          <p14:tracePt t="9058" x="4222750" y="1060450"/>
          <p14:tracePt t="9075" x="4210050" y="1079500"/>
          <p14:tracePt t="9092" x="4191000" y="1111250"/>
          <p14:tracePt t="9109" x="4171950" y="1136650"/>
          <p14:tracePt t="9126" x="4152900" y="1168400"/>
          <p14:tracePt t="9143" x="4140200" y="1181100"/>
          <p14:tracePt t="9159" x="4133850" y="1187450"/>
          <p14:tracePt t="9175" x="4127500" y="1206500"/>
          <p14:tracePt t="9192" x="4108450" y="1219200"/>
          <p14:tracePt t="9208" x="4102100" y="1238250"/>
          <p14:tracePt t="9225" x="4076700" y="1263650"/>
          <p14:tracePt t="9242" x="4057650" y="1276350"/>
          <p14:tracePt t="9259" x="4044950" y="1295400"/>
          <p14:tracePt t="9275" x="4006850" y="1314450"/>
          <p14:tracePt t="9292" x="3994150" y="1327150"/>
          <p14:tracePt t="9308" x="3981450" y="1333500"/>
          <p14:tracePt t="9325" x="3962400" y="1346200"/>
          <p14:tracePt t="9342" x="3943350" y="1352550"/>
          <p14:tracePt t="9359" x="3930650" y="1358900"/>
          <p14:tracePt t="9359" x="3924300" y="1365250"/>
          <p14:tracePt t="9376" x="3917950" y="1365250"/>
          <p14:tracePt t="9392" x="3911600" y="1371600"/>
          <p14:tracePt t="9408" x="3905250" y="1377950"/>
          <p14:tracePt t="9408" x="3898900" y="1377950"/>
          <p14:tracePt t="9426" x="3892550" y="1384300"/>
          <p14:tracePt t="9443" x="3898900" y="1384300"/>
          <p14:tracePt t="9497" x="3905250" y="1384300"/>
          <p14:tracePt t="9505" x="3911600" y="1384300"/>
          <p14:tracePt t="9511" x="3924300" y="1384300"/>
          <p14:tracePt t="9511" x="3937000" y="1384300"/>
          <p14:tracePt t="9527" x="3981450" y="1377950"/>
          <p14:tracePt t="9542" x="4019550" y="1377950"/>
          <p14:tracePt t="9559" x="4070350" y="1371600"/>
          <p14:tracePt t="9559" x="4089400" y="1365250"/>
          <p14:tracePt t="9577" x="4127500" y="1358900"/>
          <p14:tracePt t="9592" x="4165600" y="1358900"/>
          <p14:tracePt t="9608" x="4210050" y="1358900"/>
          <p14:tracePt t="9626" x="4229100" y="1358900"/>
          <p14:tracePt t="9642" x="4260850" y="1358900"/>
          <p14:tracePt t="9658" x="4305300" y="1358900"/>
          <p14:tracePt t="9676" x="4343400" y="1358900"/>
          <p14:tracePt t="9692" x="4381500" y="1358900"/>
          <p14:tracePt t="9708" x="4451350" y="1358900"/>
          <p14:tracePt t="9726" x="4508500" y="1358900"/>
          <p14:tracePt t="9742" x="4578350" y="1358900"/>
          <p14:tracePt t="9758" x="4660900" y="1365250"/>
          <p14:tracePt t="9775" x="4718050" y="1371600"/>
          <p14:tracePt t="9792" x="4756150" y="1377950"/>
          <p14:tracePt t="9809" x="4813300" y="1390650"/>
          <p14:tracePt t="9825" x="4851400" y="1390650"/>
          <p14:tracePt t="9842" x="4876800" y="1397000"/>
          <p14:tracePt t="9842" x="4895850" y="1403350"/>
          <p14:tracePt t="9860" x="4908550" y="1403350"/>
          <p14:tracePt t="9875" x="4933950" y="1409700"/>
          <p14:tracePt t="9892" x="4959350" y="1409700"/>
          <p14:tracePt t="9892" x="4965700" y="1409700"/>
          <p14:tracePt t="9910" x="4984750" y="1416050"/>
          <p14:tracePt t="9925" x="4991100" y="1422400"/>
          <p14:tracePt t="9942" x="5003800" y="1422400"/>
          <p14:tracePt t="9959" x="5016500" y="1428750"/>
          <p14:tracePt t="9975" x="5029200" y="1428750"/>
          <p14:tracePt t="9992" x="5035550" y="1435100"/>
          <p14:tracePt t="10009" x="5054600" y="1441450"/>
          <p14:tracePt t="10025" x="5060950" y="1441450"/>
          <p14:tracePt t="10042" x="5073650" y="1447800"/>
          <p14:tracePt t="10059" x="5086350" y="1447800"/>
          <p14:tracePt t="10075" x="5092700" y="1447800"/>
          <p14:tracePt t="10092" x="5105400" y="1454150"/>
          <p14:tracePt t="10110" x="5118100" y="1460500"/>
          <p14:tracePt t="10125" x="5124450" y="1460500"/>
          <p14:tracePt t="10142" x="5143500" y="1460500"/>
          <p14:tracePt t="10159" x="5156200" y="1466850"/>
          <p14:tracePt t="10175" x="5168900" y="1466850"/>
          <p14:tracePt t="10192" x="5187950" y="1466850"/>
          <p14:tracePt t="10209" x="5194300" y="1466850"/>
          <p14:tracePt t="10225" x="5207000" y="1466850"/>
          <p14:tracePt t="10242" x="5219700" y="1466850"/>
          <p14:tracePt t="10259" x="5226050" y="1466850"/>
          <p14:tracePt t="10280" x="5232400" y="1466850"/>
          <p14:tracePt t="10292" x="5238750" y="1466850"/>
          <p14:tracePt t="10308" x="5245100" y="1466850"/>
          <p14:tracePt t="10343" x="5251450" y="1466850"/>
          <p14:tracePt t="10358" x="5416550" y="1454150"/>
          <p14:tracePt t="10720" x="5588000" y="1454150"/>
          <p14:tracePt t="10728" x="5988050" y="1473200"/>
          <p14:tracePt t="10743" x="6197600" y="1511300"/>
          <p14:tracePt t="10758" x="6388100" y="1555750"/>
          <p14:tracePt t="10776" x="6591300" y="1612900"/>
          <p14:tracePt t="10792" x="6692900" y="1651000"/>
          <p14:tracePt t="10809" x="6769100" y="1663700"/>
          <p14:tracePt t="10825" x="6819900" y="1682750"/>
          <p14:tracePt t="10843" x="6845300" y="1689100"/>
          <p14:tracePt t="10859" x="6851650" y="1695450"/>
          <p14:tracePt t="10876" x="6864350" y="1701800"/>
          <p14:tracePt t="10892" x="6864350" y="1708150"/>
          <p14:tracePt t="10912" x="6870700" y="1708150"/>
          <p14:tracePt t="10926" x="6883400" y="1708150"/>
          <p14:tracePt t="10942" x="6889750" y="1708150"/>
          <p14:tracePt t="10970" x="6896100" y="1708150"/>
          <p14:tracePt t="10976" x="6896100" y="1701800"/>
          <p14:tracePt t="10992" x="6896100" y="1695450"/>
          <p14:tracePt t="11008" x="6902450" y="1689100"/>
          <p14:tracePt t="11026" x="6908800" y="1682750"/>
          <p14:tracePt t="11042" x="6915150" y="1676400"/>
          <p14:tracePt t="11058" x="6915150" y="1670050"/>
          <p14:tracePt t="11076" x="6927850" y="1651000"/>
          <p14:tracePt t="11092" x="6934200" y="1638300"/>
          <p14:tracePt t="11108" x="6946900" y="1625600"/>
          <p14:tracePt t="11126" x="6946900" y="1612900"/>
          <p14:tracePt t="11142" x="6959600" y="1606550"/>
          <p14:tracePt t="11159" x="6972300" y="1587500"/>
          <p14:tracePt t="11176" x="6985000" y="1581150"/>
          <p14:tracePt t="11192" x="6991350" y="1574800"/>
          <p14:tracePt t="11208" x="6991350" y="1568450"/>
          <p14:tracePt t="11225" x="7073900" y="1619250"/>
          <p14:tracePt t="11474" x="7251700" y="1746250"/>
          <p14:tracePt t="11481" x="7454900" y="1917700"/>
          <p14:tracePt t="11492" x="7772400" y="2203450"/>
          <p14:tracePt t="11510" x="7886700" y="2324100"/>
          <p14:tracePt t="11526" x="7956550" y="2393950"/>
          <p14:tracePt t="11542" x="8013700" y="2438400"/>
          <p14:tracePt t="11542" x="8026400" y="2451100"/>
          <p14:tracePt t="11560" x="8039100" y="2470150"/>
          <p14:tracePt t="11575" x="8045450" y="2470150"/>
          <p14:tracePt t="11592" x="8051800" y="2476500"/>
          <p14:tracePt t="11609" x="8051800" y="2482850"/>
          <p14:tracePt t="11626" x="8058150" y="2482850"/>
          <p14:tracePt t="11642" x="8064500" y="2482850"/>
          <p14:tracePt t="11659" x="8070850" y="2482850"/>
          <p14:tracePt t="11694" x="8070850" y="2470150"/>
          <p14:tracePt t="11702" x="8077200" y="2463800"/>
          <p14:tracePt t="11709" x="8089900" y="2438400"/>
          <p14:tracePt t="11725" x="8096250" y="2406650"/>
          <p14:tracePt t="11742" x="8128000" y="2355850"/>
          <p14:tracePt t="11758" x="8140700" y="2330450"/>
          <p14:tracePt t="11776" x="8147050" y="2311400"/>
          <p14:tracePt t="11792" x="8159750" y="2298700"/>
          <p14:tracePt t="11809" x="8159750" y="2286000"/>
          <p14:tracePt t="11826" x="8166100" y="2279650"/>
          <p14:tracePt t="11844" x="8166100" y="2273300"/>
          <p14:tracePt t="11866" x="8178800" y="2286000"/>
          <p14:tracePt t="11987" x="8204200" y="2311400"/>
          <p14:tracePt t="11993" x="8375650" y="2482850"/>
          <p14:tracePt t="12009" x="8629650" y="2762250"/>
          <p14:tracePt t="12027" x="8794750" y="2946400"/>
          <p14:tracePt t="12043" x="8826500" y="3003550"/>
          <p14:tracePt t="12059" x="8839200" y="3028950"/>
          <p14:tracePt t="12076" x="8845550" y="3048000"/>
          <p14:tracePt t="12093" x="8896350" y="3187700"/>
          <p14:tracePt t="12348" x="8940800" y="3397250"/>
          <p14:tracePt t="12356" x="8997950" y="3632200"/>
          <p14:tracePt t="12363" x="9017000" y="3752850"/>
          <p14:tracePt t="12375" x="9048750" y="4248150"/>
          <p14:tracePt t="12392" x="9067800" y="4514850"/>
          <p14:tracePt t="12409" x="9080500" y="4711700"/>
          <p14:tracePt t="12425" x="9137650" y="4889500"/>
          <p14:tracePt t="12443" x="9188450" y="4997450"/>
          <p14:tracePt t="12459" x="9277350" y="5073650"/>
          <p14:tracePt t="12476" x="9321800" y="5111750"/>
          <p14:tracePt t="12492" x="9359900" y="5130800"/>
          <p14:tracePt t="12509" x="9398000" y="5149850"/>
          <p14:tracePt t="12526" x="9404350" y="5149850"/>
          <p14:tracePt t="12542" x="9601200" y="5156200"/>
          <p14:tracePt t="12775" x="9836150" y="5194300"/>
          <p14:tracePt t="12782" x="10064750" y="5251450"/>
          <p14:tracePt t="12792" x="10496550" y="5429250"/>
          <p14:tracePt t="12809" x="11010900" y="5689600"/>
          <p14:tracePt t="12825" x="11195050" y="5829300"/>
          <p14:tracePt t="12843" x="11322050" y="5930900"/>
          <p14:tracePt t="12859" x="11449050" y="6038850"/>
          <p14:tracePt t="12876" x="11487150" y="6064250"/>
          <p14:tracePt t="12892" x="11506200" y="6089650"/>
          <p14:tracePt t="12892" x="11506200" y="6096000"/>
          <p14:tracePt t="12910" x="11518900" y="6102350"/>
          <p14:tracePt t="12926" x="11518900" y="6108700"/>
          <p14:tracePt t="12942" x="11531600" y="6127750"/>
          <p14:tracePt t="12960" x="11537950" y="6146800"/>
          <p14:tracePt t="12976" x="11544300" y="6172200"/>
          <p14:tracePt t="12992" x="11563350" y="6216650"/>
          <p14:tracePt t="13011" x="11576050" y="6261100"/>
          <p14:tracePt t="13026" x="11588750" y="6286500"/>
          <p14:tracePt t="13042" x="11595100" y="6324600"/>
          <p14:tracePt t="13059" x="11607800" y="6343650"/>
          <p14:tracePt t="13075" x="11614150" y="6356350"/>
          <p14:tracePt t="13093" x="11626850" y="6400800"/>
          <p14:tracePt t="13110" x="11639550" y="6432550"/>
          <p14:tracePt t="13125" x="11658600" y="6477000"/>
          <p14:tracePt t="13142" x="11677650" y="6515100"/>
          <p14:tracePt t="13160" x="11684000" y="6534150"/>
          <p14:tracePt t="13175" x="11684000" y="6546850"/>
          <p14:tracePt t="13193" x="11690350" y="6559550"/>
          <p14:tracePt t="13209" x="11696700" y="6565900"/>
          <p14:tracePt t="13225" x="11696700" y="6572250"/>
          <p14:tracePt t="13242" x="11703050" y="6578600"/>
          <p14:tracePt t="13259" x="11703050" y="6584950"/>
          <p14:tracePt t="13280" x="11703050" y="6591300"/>
          <p14:tracePt t="13308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27430" y="1410472"/>
            <a:ext cx="3489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a.Who are the current market leaders?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Cola-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coka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0488" y="3736237"/>
            <a:ext cx="5437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b.What are the primary reasons consumers prefer those brands over ours?    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Brand reputation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30240" y="3841996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25909"/>
            <a:ext cx="4402029" cy="4023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6901000" y="2446848"/>
            <a:ext cx="218363" cy="3790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78280" y="480133"/>
            <a:ext cx="487110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Codex </a:t>
            </a:r>
            <a:r>
              <a:rPr lang="en-US" sz="2400" dirty="0" smtClean="0"/>
              <a:t>marketing </a:t>
            </a:r>
            <a:r>
              <a:rPr lang="en-US" sz="2400" dirty="0"/>
              <a:t>Analysis Report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482843" y="1740142"/>
            <a:ext cx="3273039" cy="19643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3" t="25185" r="42827" b="46999"/>
          <a:stretch/>
        </p:blipFill>
        <p:spPr>
          <a:xfrm>
            <a:off x="5482843" y="1749346"/>
            <a:ext cx="2943310" cy="1937245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6247238" y="4998511"/>
            <a:ext cx="3093315" cy="147143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4" t="47428" r="63467" b="35504"/>
          <a:stretch/>
        </p:blipFill>
        <p:spPr>
          <a:xfrm>
            <a:off x="6247238" y="4998511"/>
            <a:ext cx="2896762" cy="147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4"/>
    </mc:Choice>
    <mc:Fallback xmlns="">
      <p:transition spd="slow" advTm="280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90328" y="1169434"/>
            <a:ext cx="3489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a.Which marketing channel can be used to reach more customers?</a:t>
            </a:r>
          </a:p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Online ads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9219" y="3345822"/>
            <a:ext cx="5803042" cy="17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b.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How effective are different marketing strategies and channels in reaching our customers?</a:t>
            </a:r>
          </a:p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From customer response analysis and marketing analysis. We can say they are effective to improve our outcomes.</a:t>
            </a:r>
          </a:p>
          <a:p>
            <a:endParaRPr lang="en-US" sz="135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35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30240" y="3841996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4653"/>
            <a:ext cx="3398500" cy="41233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2209556" y="4762381"/>
            <a:ext cx="875476" cy="188582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2765956" y="5221168"/>
            <a:ext cx="642632" cy="15235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0382159" y="99559"/>
            <a:ext cx="645795" cy="14065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0011002" y="99560"/>
            <a:ext cx="645795" cy="140658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88178" y="5520928"/>
            <a:ext cx="365522" cy="36552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478280" y="480133"/>
            <a:ext cx="487110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Codex </a:t>
            </a:r>
            <a:r>
              <a:rPr lang="en-US" sz="2400" dirty="0" smtClean="0"/>
              <a:t>marketing </a:t>
            </a:r>
            <a:r>
              <a:rPr lang="en-US" sz="2400" dirty="0"/>
              <a:t>Analysis Report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593227" y="4717876"/>
            <a:ext cx="2399013" cy="13489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3" t="47277" r="69330" b="37921"/>
          <a:stretch/>
        </p:blipFill>
        <p:spPr>
          <a:xfrm>
            <a:off x="3603315" y="4717875"/>
            <a:ext cx="2194198" cy="1348903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8486905" y="4828375"/>
            <a:ext cx="2399013" cy="173766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0" t="58003" r="26848" b="12695"/>
          <a:stretch/>
        </p:blipFill>
        <p:spPr>
          <a:xfrm>
            <a:off x="8504738" y="4828375"/>
            <a:ext cx="2163265" cy="1721843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6040066" y="5413237"/>
            <a:ext cx="2104075" cy="13489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8" t="47426" r="69329" b="41548"/>
          <a:stretch/>
        </p:blipFill>
        <p:spPr>
          <a:xfrm>
            <a:off x="6070931" y="5413238"/>
            <a:ext cx="1829976" cy="133986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4076346" y="1107977"/>
            <a:ext cx="2460687" cy="205644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6" t="24167" r="39932" b="48494"/>
          <a:stretch/>
        </p:blipFill>
        <p:spPr>
          <a:xfrm>
            <a:off x="4084857" y="1107976"/>
            <a:ext cx="2179779" cy="2053592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>
          <a:xfrm>
            <a:off x="9024359" y="1687551"/>
            <a:ext cx="3167641" cy="30303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4" t="56037" r="45964" b="12697"/>
          <a:stretch/>
        </p:blipFill>
        <p:spPr>
          <a:xfrm>
            <a:off x="9037500" y="1687551"/>
            <a:ext cx="2762020" cy="303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94951" y="1509174"/>
            <a:ext cx="348996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a.What do people think about our brand? (overall rating)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0.6076</a:t>
            </a:r>
          </a:p>
          <a:p>
            <a:endParaRPr lang="en-US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0191" y="3653450"/>
            <a:ext cx="6472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b. Which cities do we need to focus more on? 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From dataset given we need to focus on Delhi, Jaipur and Lucknow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30240" y="3841996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" y="3136862"/>
            <a:ext cx="2849842" cy="37159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936156" y="5306273"/>
            <a:ext cx="646784" cy="15235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545389" y="5329350"/>
            <a:ext cx="642632" cy="15235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8334187" y="1737464"/>
            <a:ext cx="645795" cy="14065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7904192" y="1730274"/>
            <a:ext cx="645795" cy="14065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78280" y="480133"/>
            <a:ext cx="487110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Codex </a:t>
            </a:r>
            <a:r>
              <a:rPr lang="en-US" sz="2400" dirty="0" smtClean="0"/>
              <a:t>marketing </a:t>
            </a:r>
            <a:r>
              <a:rPr lang="en-US" sz="2400" dirty="0"/>
              <a:t>Analysis Report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704685" y="4330624"/>
            <a:ext cx="2275297" cy="229936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038725" y="2216127"/>
            <a:ext cx="2953515" cy="122219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8" t="47729" r="64741" b="42604"/>
          <a:stretch/>
        </p:blipFill>
        <p:spPr>
          <a:xfrm>
            <a:off x="3038725" y="2205605"/>
            <a:ext cx="2688419" cy="12130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3" t="47579" r="70348" b="29009"/>
          <a:stretch/>
        </p:blipFill>
        <p:spPr>
          <a:xfrm>
            <a:off x="6704685" y="4330624"/>
            <a:ext cx="2016974" cy="229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"/>
    </mc:Choice>
    <mc:Fallback xmlns="">
      <p:transition spd="slow" advTm="9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8262" y="1416925"/>
            <a:ext cx="4751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a.Where do respondents prefer to purchase energy drinks? 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supermarkets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88577" y="3781084"/>
            <a:ext cx="610835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b.What are the typical consumption situations for energy drinks among respondents?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Sports/exercise</a:t>
            </a:r>
          </a:p>
          <a:p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30240" y="3841996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509402" y="3781084"/>
            <a:ext cx="646784" cy="15235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924658" y="3781084"/>
            <a:ext cx="642632" cy="15235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0812467" y="731730"/>
            <a:ext cx="645795" cy="14065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0489569" y="738984"/>
            <a:ext cx="645795" cy="14065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78280" y="480133"/>
            <a:ext cx="487110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Codex </a:t>
            </a:r>
            <a:r>
              <a:rPr lang="en-US" sz="2400" dirty="0" smtClean="0"/>
              <a:t>marketing </a:t>
            </a:r>
            <a:r>
              <a:rPr lang="en-US" sz="2400" dirty="0"/>
              <a:t>Analysis Report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593227" y="4717876"/>
            <a:ext cx="3063947" cy="151205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3" t="48032" r="63976" b="38978"/>
          <a:stretch/>
        </p:blipFill>
        <p:spPr>
          <a:xfrm>
            <a:off x="3593227" y="4717876"/>
            <a:ext cx="2736481" cy="1512054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5555553" y="1130397"/>
            <a:ext cx="4041374" cy="26728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6" t="54074" r="49193" b="12697"/>
          <a:stretch/>
        </p:blipFill>
        <p:spPr>
          <a:xfrm>
            <a:off x="5555553" y="1130397"/>
            <a:ext cx="3679118" cy="267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0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"/>
    </mc:Choice>
    <mc:Fallback xmlns="">
      <p:transition spd="slow" advTm="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8766" y="941798"/>
            <a:ext cx="9170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c. </a:t>
            </a:r>
            <a:r>
              <a:rPr lang="en-US" dirty="0"/>
              <a:t>What factors influence respondents' purchase decisions, such as price range and limited edition packaging?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 can say from table Price range  influence respondents more. Limited edition packaging contribute 16%.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30240" y="3841996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0302241" y="1709159"/>
            <a:ext cx="687652" cy="13323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4" t="9424" r="33500" b="10160"/>
          <a:stretch/>
        </p:blipFill>
        <p:spPr>
          <a:xfrm>
            <a:off x="10827618" y="1709159"/>
            <a:ext cx="683567" cy="13323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247"/>
            <a:ext cx="3666146" cy="364575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88178" y="5520928"/>
            <a:ext cx="365522" cy="3655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78280" y="480133"/>
            <a:ext cx="487110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Codex </a:t>
            </a:r>
            <a:r>
              <a:rPr lang="en-US" sz="2400" dirty="0" smtClean="0"/>
              <a:t>marketing </a:t>
            </a:r>
            <a:r>
              <a:rPr lang="en-US" sz="2400" dirty="0"/>
              <a:t>Analysis Report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744952" y="4260493"/>
            <a:ext cx="3438503" cy="252087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8" t="51506" r="58794" b="21457"/>
          <a:stretch/>
        </p:blipFill>
        <p:spPr>
          <a:xfrm>
            <a:off x="8744952" y="4260493"/>
            <a:ext cx="3079580" cy="2527799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186772" y="2322781"/>
            <a:ext cx="3433555" cy="26728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04" t="21600" r="27698" b="49400"/>
          <a:stretch/>
        </p:blipFill>
        <p:spPr>
          <a:xfrm>
            <a:off x="4186772" y="2322781"/>
            <a:ext cx="2957512" cy="267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1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"/>
    </mc:Choice>
    <mc:Fallback xmlns="">
      <p:transition spd="slow" advTm="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1507</TotalTime>
  <Words>515</Words>
  <Application>Microsoft Office PowerPoint</Application>
  <PresentationFormat>Widescreen</PresentationFormat>
  <Paragraphs>69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Home</cp:lastModifiedBy>
  <cp:revision>80</cp:revision>
  <dcterms:created xsi:type="dcterms:W3CDTF">2023-12-16T01:00:32Z</dcterms:created>
  <dcterms:modified xsi:type="dcterms:W3CDTF">2023-12-19T06:11:03Z</dcterms:modified>
</cp:coreProperties>
</file>